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3"/>
  </p:notesMasterIdLst>
  <p:sldIdLst>
    <p:sldId id="256" r:id="rId2"/>
    <p:sldId id="276" r:id="rId3"/>
    <p:sldId id="275" r:id="rId4"/>
    <p:sldId id="274" r:id="rId5"/>
    <p:sldId id="280" r:id="rId6"/>
    <p:sldId id="282" r:id="rId7"/>
    <p:sldId id="272" r:id="rId8"/>
    <p:sldId id="278" r:id="rId9"/>
    <p:sldId id="277" r:id="rId10"/>
    <p:sldId id="283" r:id="rId11"/>
    <p:sldId id="28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1" autoAdjust="0"/>
    <p:restoredTop sz="67463" autoAdjust="0"/>
  </p:normalViewPr>
  <p:slideViewPr>
    <p:cSldViewPr snapToGrid="0">
      <p:cViewPr varScale="1">
        <p:scale>
          <a:sx n="91" d="100"/>
          <a:sy n="91" d="100"/>
        </p:scale>
        <p:origin x="1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0EB223-FFC0-462A-A3B8-EAA7CE0F8CBD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49E9A-41F7-4779-A581-48A7C374A2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518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718B7-7F68-4CC9-8291-332587FA3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81D6BB-0446-49E8-8677-EADF274E95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AEE24-534A-40F1-99E4-00B7D5FD9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94011-48FF-493D-8286-F62D34552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0EFCD-7E72-4882-86DC-2F371D7D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13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47D73-EDDA-49A6-BA12-1CA980DA9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89B82E-4CA1-47A5-B133-FBD4D8A83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A267F-D142-4D04-9F03-6CB099E6F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127CA-154D-4E90-B776-A2EE71F78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F0BA5-F4EE-4282-B111-76B869BE2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408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56E92A-52E0-4710-BDEF-0A15346854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A240E1-5EB0-47FD-AA37-BF945D136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14243-F1E4-487A-ABEC-30516A01D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58244-98FD-472D-AB8C-075F71C10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98D5A-820D-4519-967F-33320971C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4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334F3-0709-471B-A734-C4B404F55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95016-AF78-4708-9C5F-21110C197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EA2D1-B124-4454-AFDC-EA60A14BA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58000-F9D7-4A53-A6C5-E5E815422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22AAD-0D08-4F47-8D5A-EFE29017E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046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36159-1280-4EE9-96D3-A56BD5826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27A78-1874-488A-B215-7D763D338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BB3D1-3138-4B69-BF5D-4B1A21345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F90C5-31F4-4A22-AC00-3FB5ED291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F787E-B946-4091-ABC6-F9DB06BBE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272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CAA11-CC97-44E5-AE4D-808FD741A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AB6CB-9460-4BCA-86C5-5F26357AB8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FAB0F6-401D-4BAF-A300-65AD684DF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61BBA-B185-4B45-B152-3D320E15F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1CD760-96AC-4821-A56B-0B805F2F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50665-D5B5-4D0B-B2F0-CB6B027CD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061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A47C3-C498-415A-A057-E19BCEB5F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6677F-2712-4810-A3AA-56FA75386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71B54A-6775-4978-8E19-32694C9B5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BA1303-B245-476D-BD02-A4E4A359F6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8E898F-5B79-46F1-89C1-F827997CC4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417A4D-2EC9-4294-BFF4-EAE22EE10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50E317-3602-42A1-BB7F-0184072E8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CE2C97-E26C-4A8B-93A0-B01E2C7F4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698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F68FC-5755-447A-8D7F-9ADED3E99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B50287-81AA-46CA-8CB3-53A7F8313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1BA4AA-02C9-459E-9362-3DA60E3B5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2A2C8F-DBB4-4235-A67E-FB4039D9A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395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6ACAA5-F8E7-46E9-8BA7-A510948B6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F2DEE8-5654-4DCA-A8D0-D883E52B6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179A5-4329-4057-9DEB-5B6E3AD11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790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1DA80-336B-4DBB-91A1-6E3E4B3C2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0D456-F0A3-4789-A310-A23F01B2E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8A8B05-7071-44D4-80F7-3E8191C9A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8562E-E6F1-449B-909C-98426BA86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B47A9A-FB08-407B-A73A-0AC513F0F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FF841F-796A-4FE6-B5E0-C8A498679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84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D474D-6779-4C23-BD3C-82F5DC3E3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21096C-E430-49C7-A801-21C0BD95DC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4828F-334F-4A50-850D-10684F245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293F4-2B70-4BB5-A982-219E4133E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9A86F-B378-4759-B50E-2E0BFAE62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95BDC-FC58-4638-AA59-A3DA9931F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833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80BC3B-525F-4038-9330-0729879F9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29186-93D7-46FA-AE02-36D942604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F1CEB-0530-4996-BAEF-2E6A04DAD6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CF21A4-E71B-4D3A-AF45-E989C23A7BB1}" type="datetimeFigureOut">
              <a:rPr lang="en-US" smtClean="0"/>
              <a:t>10/29/2018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CFF3D-7353-4B4D-9E75-FA835E06E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2C8D6-8B0B-4982-9EE4-AA823C69C3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F1B4E-90EC-4A51-B6E5-B702C054EC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604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1AC0E-7195-4ACF-AA0A-5E2923A987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0986" y="4853395"/>
            <a:ext cx="6184393" cy="1363215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400" dirty="0" err="1">
                <a:latin typeface="Franklin Gothic Book" panose="020B0503020102020204" pitchFamily="34" charset="0"/>
                <a:cs typeface="Segoe UI" panose="020B0502040204020203" pitchFamily="34" charset="0"/>
              </a:rPr>
              <a:t>Francy</a:t>
            </a:r>
            <a:r>
              <a:rPr lang="en-US" sz="4400" dirty="0">
                <a:latin typeface="Franklin Gothic Book" panose="020B0503020102020204" pitchFamily="34" charset="0"/>
                <a:cs typeface="Segoe UI" panose="020B0502040204020203" pitchFamily="34" charset="0"/>
              </a:rPr>
              <a:t> Fu, Jim Cloud, William Hibner, Patrick Yu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4253EE-4FA2-4843-BE27-C7D5B08FFB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5562" y="3945418"/>
            <a:ext cx="8191638" cy="576738"/>
          </a:xfrm>
        </p:spPr>
        <p:txBody>
          <a:bodyPr anchor="b">
            <a:normAutofit lnSpcReduction="10000"/>
          </a:bodyPr>
          <a:lstStyle/>
          <a:p>
            <a:pPr algn="l"/>
            <a:r>
              <a:rPr lang="en-US" sz="3600" dirty="0">
                <a:latin typeface="Franklin Gothic Book" panose="020B0503020102020204" pitchFamily="34" charset="0"/>
              </a:rPr>
              <a:t>Vehicle Accident Locations Near </a:t>
            </a:r>
            <a:r>
              <a:rPr lang="en-US" sz="3600" dirty="0" err="1">
                <a:latin typeface="Franklin Gothic Book" panose="020B0503020102020204" pitchFamily="34" charset="0"/>
              </a:rPr>
              <a:t>WashU</a:t>
            </a:r>
            <a:endParaRPr lang="en-US" sz="3600" dirty="0">
              <a:latin typeface="Franklin Gothic Book" panose="020B0503020102020204" pitchFamily="34" charset="0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BA87361-6D30-46E4-834B-719CF5905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88332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D89DB1C0-FEEC-4CB6-88B2-F9C5562E0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574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Graphic 8" descr="Open Book">
            <a:extLst>
              <a:ext uri="{FF2B5EF4-FFF2-40B4-BE49-F238E27FC236}">
                <a16:creationId xmlns:a16="http://schemas.microsoft.com/office/drawing/2014/main" id="{93E427C7-0218-4592-82DA-2431E4BF87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5250" y="164573"/>
            <a:ext cx="1636279" cy="1636279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117" y="615908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8163D1C-ED91-4D5F-A33B-CF1256B27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67709" y="780500"/>
            <a:ext cx="2852928" cy="285292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phic 4" descr="Chat">
            <a:extLst>
              <a:ext uri="{FF2B5EF4-FFF2-40B4-BE49-F238E27FC236}">
                <a16:creationId xmlns:a16="http://schemas.microsoft.com/office/drawing/2014/main" id="{EB71843F-0A0B-4317-B205-4B0A0B97C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0302" y="1293093"/>
            <a:ext cx="1827742" cy="1827742"/>
          </a:xfrm>
          <a:prstGeom prst="rect">
            <a:avLst/>
          </a:prstGeom>
        </p:spPr>
      </p:pic>
      <p:pic>
        <p:nvPicPr>
          <p:cNvPr id="7" name="Graphic 6" descr="Blackboard">
            <a:extLst>
              <a:ext uri="{FF2B5EF4-FFF2-40B4-BE49-F238E27FC236}">
                <a16:creationId xmlns:a16="http://schemas.microsoft.com/office/drawing/2014/main" id="{2696A1A4-8E43-47F6-A6DC-A9ADAB053D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0924" y="3621724"/>
            <a:ext cx="2594886" cy="2594886"/>
          </a:xfrm>
          <a:prstGeom prst="rect">
            <a:avLst/>
          </a:prstGeom>
        </p:spPr>
      </p:pic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31103AB2-C090-458F-B752-294F23AFA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1"/>
            <a:ext cx="3439432" cy="3785157"/>
          </a:xfrm>
          <a:custGeom>
            <a:avLst/>
            <a:gdLst>
              <a:gd name="connsiteX0" fmla="*/ 198262 w 3439432"/>
              <a:gd name="connsiteY0" fmla="*/ 0 h 3785157"/>
              <a:gd name="connsiteX1" fmla="*/ 3439432 w 3439432"/>
              <a:gd name="connsiteY1" fmla="*/ 0 h 3785157"/>
              <a:gd name="connsiteX2" fmla="*/ 3439432 w 3439432"/>
              <a:gd name="connsiteY2" fmla="*/ 3697836 h 3785157"/>
              <a:gd name="connsiteX3" fmla="*/ 3318024 w 3439432"/>
              <a:gd name="connsiteY3" fmla="*/ 3729054 h 3785157"/>
              <a:gd name="connsiteX4" fmla="*/ 2761488 w 3439432"/>
              <a:gd name="connsiteY4" fmla="*/ 3785157 h 3785157"/>
              <a:gd name="connsiteX5" fmla="*/ 0 w 3439432"/>
              <a:gd name="connsiteY5" fmla="*/ 1023669 h 3785157"/>
              <a:gd name="connsiteX6" fmla="*/ 124151 w 3439432"/>
              <a:gd name="connsiteY6" fmla="*/ 202487 h 3785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785157">
                <a:moveTo>
                  <a:pt x="198262" y="0"/>
                </a:moveTo>
                <a:lnTo>
                  <a:pt x="3439432" y="0"/>
                </a:lnTo>
                <a:lnTo>
                  <a:pt x="3439432" y="3697836"/>
                </a:lnTo>
                <a:lnTo>
                  <a:pt x="3318024" y="3729054"/>
                </a:lnTo>
                <a:cubicBezTo>
                  <a:pt x="3138258" y="3765839"/>
                  <a:pt x="2952129" y="3785157"/>
                  <a:pt x="2761488" y="3785157"/>
                </a:cubicBezTo>
                <a:cubicBezTo>
                  <a:pt x="1236360" y="3785157"/>
                  <a:pt x="0" y="2548797"/>
                  <a:pt x="0" y="1023669"/>
                </a:cubicBezTo>
                <a:cubicBezTo>
                  <a:pt x="0" y="737708"/>
                  <a:pt x="43466" y="461898"/>
                  <a:pt x="124151" y="20248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3D471F3-782A-4BA1-9CAB-FF5CDF0A7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761" y="-4332"/>
            <a:ext cx="3273238" cy="3618965"/>
          </a:xfrm>
          <a:custGeom>
            <a:avLst/>
            <a:gdLst>
              <a:gd name="connsiteX0" fmla="*/ 210437 w 3273238"/>
              <a:gd name="connsiteY0" fmla="*/ 0 h 3618965"/>
              <a:gd name="connsiteX1" fmla="*/ 3273238 w 3273238"/>
              <a:gd name="connsiteY1" fmla="*/ 0 h 3618965"/>
              <a:gd name="connsiteX2" fmla="*/ 3273238 w 3273238"/>
              <a:gd name="connsiteY2" fmla="*/ 3526409 h 3618965"/>
              <a:gd name="connsiteX3" fmla="*/ 3118338 w 3273238"/>
              <a:gd name="connsiteY3" fmla="*/ 3566238 h 3618965"/>
              <a:gd name="connsiteX4" fmla="*/ 2595295 w 3273238"/>
              <a:gd name="connsiteY4" fmla="*/ 3618965 h 3618965"/>
              <a:gd name="connsiteX5" fmla="*/ 0 w 3273238"/>
              <a:gd name="connsiteY5" fmla="*/ 1023670 h 3618965"/>
              <a:gd name="connsiteX6" fmla="*/ 203951 w 3273238"/>
              <a:gd name="connsiteY6" fmla="*/ 13464 h 3618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618965">
                <a:moveTo>
                  <a:pt x="210437" y="0"/>
                </a:moveTo>
                <a:lnTo>
                  <a:pt x="3273238" y="0"/>
                </a:lnTo>
                <a:lnTo>
                  <a:pt x="3273238" y="3526409"/>
                </a:lnTo>
                <a:lnTo>
                  <a:pt x="3118338" y="3566238"/>
                </a:lnTo>
                <a:cubicBezTo>
                  <a:pt x="2949390" y="3600810"/>
                  <a:pt x="2774463" y="3618965"/>
                  <a:pt x="2595295" y="3618965"/>
                </a:cubicBezTo>
                <a:cubicBezTo>
                  <a:pt x="1161953" y="3618965"/>
                  <a:pt x="0" y="2457012"/>
                  <a:pt x="0" y="1023670"/>
                </a:cubicBezTo>
                <a:cubicBezTo>
                  <a:pt x="0" y="665335"/>
                  <a:pt x="72622" y="323961"/>
                  <a:pt x="203951" y="1346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Graphic 10" descr="Books on Shelf">
            <a:extLst>
              <a:ext uri="{FF2B5EF4-FFF2-40B4-BE49-F238E27FC236}">
                <a16:creationId xmlns:a16="http://schemas.microsoft.com/office/drawing/2014/main" id="{18A239E6-97C0-4A74-8E7A-C9FD39A8C9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725024" y="327889"/>
            <a:ext cx="2260711" cy="226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8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5D0E8-63BA-4C61-8F20-F67E4B906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B18924-6202-4BC4-A07E-EC05C0E065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9" t="3929" r="7128" b="6423"/>
          <a:stretch/>
        </p:blipFill>
        <p:spPr>
          <a:xfrm>
            <a:off x="0" y="0"/>
            <a:ext cx="12081985" cy="6736360"/>
          </a:xfrm>
        </p:spPr>
      </p:pic>
    </p:spTree>
    <p:extLst>
      <p:ext uri="{BB962C8B-B14F-4D97-AF65-F5344CB8AC3E}">
        <p14:creationId xmlns:p14="http://schemas.microsoft.com/office/powerpoint/2010/main" val="3096335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7DD3-D8B6-4F56-9D45-078A67676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DB5B3-97D4-4CB3-8997-812FF6F96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Avoid locations with most injuries  </a:t>
            </a:r>
          </a:p>
          <a:p>
            <a:r>
              <a:rPr lang="en-US" dirty="0"/>
              <a:t>Most accidents occur late afternoons and early evenings </a:t>
            </a:r>
          </a:p>
          <a:p>
            <a:r>
              <a:rPr lang="en-US" dirty="0"/>
              <a:t>Speak to elected officials to make regulatory and infrastructure improvements</a:t>
            </a:r>
          </a:p>
          <a:p>
            <a:r>
              <a:rPr lang="en-US" dirty="0"/>
              <a:t>Accidents can and do occur at all hours of day – drive carefully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10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7DD3-D8B6-4F56-9D45-078A67676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Our 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DB5B3-97D4-4CB3-8997-812FF6F96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Safety - Where do vehicle accidents occur in and around Washington University </a:t>
            </a:r>
          </a:p>
          <a:p>
            <a:r>
              <a:rPr lang="en-US" dirty="0"/>
              <a:t>When do accidents occur?</a:t>
            </a:r>
          </a:p>
          <a:p>
            <a:r>
              <a:rPr lang="en-US" dirty="0"/>
              <a:t>Identify trends</a:t>
            </a:r>
          </a:p>
          <a:p>
            <a:r>
              <a:rPr lang="en-US" dirty="0"/>
              <a:t>Create awareness</a:t>
            </a:r>
          </a:p>
          <a:p>
            <a:r>
              <a:rPr lang="en-US" dirty="0"/>
              <a:t>Encourage change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04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C7D1F-79F7-444C-B969-7C04B5188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Source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DE8D31-653F-4E33-8396-59C7B242DDD1}"/>
              </a:ext>
            </a:extLst>
          </p:cNvPr>
          <p:cNvSpPr txBox="1"/>
          <p:nvPr/>
        </p:nvSpPr>
        <p:spPr>
          <a:xfrm>
            <a:off x="585216" y="1816608"/>
            <a:ext cx="4035552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Missouri State Highway Patrol Accident Data for City of St Louis, and St Louis County </a:t>
            </a:r>
            <a:r>
              <a:rPr lang="en-US" sz="2800" b="1" dirty="0"/>
              <a:t>STARS</a:t>
            </a:r>
            <a:r>
              <a:rPr lang="en-US" sz="2800" dirty="0"/>
              <a:t> - State </a:t>
            </a:r>
            <a:r>
              <a:rPr lang="en-US" sz="2800" b="1" dirty="0"/>
              <a:t>Traffic Accident Reporting</a:t>
            </a:r>
            <a:r>
              <a:rPr lang="en-US" sz="2800" dirty="0"/>
              <a:t> 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C5AA01-5336-4C8D-BD42-AC0FF962CA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" t="4063" r="10639"/>
          <a:stretch/>
        </p:blipFill>
        <p:spPr>
          <a:xfrm>
            <a:off x="4498848" y="1027906"/>
            <a:ext cx="7653762" cy="475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302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44CC3-B892-4091-A89A-47F4AC44A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Munging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2B0D51-DE49-4D59-87F5-4607B0EDA4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163"/>
          <a:stretch/>
        </p:blipFill>
        <p:spPr>
          <a:xfrm>
            <a:off x="4767072" y="627888"/>
            <a:ext cx="7177319" cy="58649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76EEF2-77A2-4E8B-B8F4-EBE760CFD46C}"/>
              </a:ext>
            </a:extLst>
          </p:cNvPr>
          <p:cNvSpPr txBox="1"/>
          <p:nvPr/>
        </p:nvSpPr>
        <p:spPr>
          <a:xfrm>
            <a:off x="585216" y="1816608"/>
            <a:ext cx="4035552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25, 400 records of accidents Jan – Oct 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Concatenate At &amp; On Street locations to create an 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Converting address to Lat / Long utilizing an Excel Add-In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Some locations did not have enough info for a corresponding 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045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7DD3-D8B6-4F56-9D45-078A67676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Snapshot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DB5B3-97D4-4CB3-8997-812FF6F96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88424" cy="4351338"/>
          </a:xfrm>
        </p:spPr>
        <p:txBody>
          <a:bodyPr>
            <a:normAutofit/>
          </a:bodyPr>
          <a:lstStyle/>
          <a:p>
            <a:r>
              <a:rPr lang="en-US" dirty="0"/>
              <a:t>On average 86.5 accidents reported daily in &amp; around </a:t>
            </a:r>
            <a:r>
              <a:rPr lang="en-US" dirty="0" err="1"/>
              <a:t>WashU</a:t>
            </a:r>
            <a:endParaRPr lang="en-US" dirty="0"/>
          </a:p>
          <a:p>
            <a:r>
              <a:rPr lang="en-US" dirty="0"/>
              <a:t>147 fatal accidents recorded</a:t>
            </a:r>
          </a:p>
          <a:p>
            <a:r>
              <a:rPr lang="en-US" dirty="0"/>
              <a:t>959 accidents with injuries</a:t>
            </a:r>
          </a:p>
          <a:p>
            <a:r>
              <a:rPr lang="en-US" dirty="0"/>
              <a:t>Of 25,424 records 24, 409 had sufficient detail to create a Lat/Long to be plotted on a map</a:t>
            </a:r>
          </a:p>
          <a:p>
            <a:r>
              <a:rPr lang="en-US" dirty="0"/>
              <a:t>Most (6000) accidents occurred in unincorporated areas followed by Chesterfield, Florissant, &amp; Maryland Heights each reporting 1000+ accidents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999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16236-3C44-406A-B916-CFDAE3656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AE7C2D-BF96-4BF0-8755-62FB0E1AB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21" r="5285" b="5653"/>
          <a:stretch/>
        </p:blipFill>
        <p:spPr>
          <a:xfrm>
            <a:off x="0" y="264456"/>
            <a:ext cx="12130481" cy="6499985"/>
          </a:xfrm>
        </p:spPr>
      </p:pic>
    </p:spTree>
    <p:extLst>
      <p:ext uri="{BB962C8B-B14F-4D97-AF65-F5344CB8AC3E}">
        <p14:creationId xmlns:p14="http://schemas.microsoft.com/office/powerpoint/2010/main" val="119927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A8D5B-5352-47F1-97E1-C94E4213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Day of Week?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1A2377-913E-4AF9-97E0-3691FE9FCE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90" t="16803" r="54654" b="5822"/>
          <a:stretch/>
        </p:blipFill>
        <p:spPr>
          <a:xfrm>
            <a:off x="6745224" y="492177"/>
            <a:ext cx="4608576" cy="60006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DD34D8-8824-4AE4-B221-BA267D2CE982}"/>
              </a:ext>
            </a:extLst>
          </p:cNvPr>
          <p:cNvSpPr txBox="1"/>
          <p:nvPr/>
        </p:nvSpPr>
        <p:spPr>
          <a:xfrm>
            <a:off x="585216" y="1816608"/>
            <a:ext cx="403555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Accidents mostly occur during weekdays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Fridays have the greatest number of  accidents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Sundays have the fewest accidents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994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A8D5B-5352-47F1-97E1-C94E4213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Time of Day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DD34D8-8824-4AE4-B221-BA267D2CE982}"/>
              </a:ext>
            </a:extLst>
          </p:cNvPr>
          <p:cNvSpPr txBox="1"/>
          <p:nvPr/>
        </p:nvSpPr>
        <p:spPr>
          <a:xfrm>
            <a:off x="585216" y="1816608"/>
            <a:ext cx="403555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Accidents mostly occur 3-5pm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3-4 am have the fewest accident occurrences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22CDA6-FC2E-4710-9BA3-A97BBA8AF6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00" t="16356" r="20300" b="1244"/>
          <a:stretch/>
        </p:blipFill>
        <p:spPr>
          <a:xfrm>
            <a:off x="4949952" y="683883"/>
            <a:ext cx="6815328" cy="56509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527B53-B74B-4A1B-B338-E389A740A58F}"/>
              </a:ext>
            </a:extLst>
          </p:cNvPr>
          <p:cNvSpPr txBox="1"/>
          <p:nvPr/>
        </p:nvSpPr>
        <p:spPr>
          <a:xfrm>
            <a:off x="6717792" y="6284301"/>
            <a:ext cx="356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24 Hour Clock</a:t>
            </a:r>
          </a:p>
        </p:txBody>
      </p:sp>
    </p:spTree>
    <p:extLst>
      <p:ext uri="{BB962C8B-B14F-4D97-AF65-F5344CB8AC3E}">
        <p14:creationId xmlns:p14="http://schemas.microsoft.com/office/powerpoint/2010/main" val="3736130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B43B1-9871-4E10-BE63-743FC0CFE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Locations with most injuries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E15A39-17C0-4E9C-A43D-8E0AB939A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83" t="16884" r="38968" b="56778"/>
          <a:stretch/>
        </p:blipFill>
        <p:spPr>
          <a:xfrm>
            <a:off x="954188" y="1819972"/>
            <a:ext cx="10283624" cy="4202876"/>
          </a:xfrm>
        </p:spPr>
      </p:pic>
    </p:spTree>
    <p:extLst>
      <p:ext uri="{BB962C8B-B14F-4D97-AF65-F5344CB8AC3E}">
        <p14:creationId xmlns:p14="http://schemas.microsoft.com/office/powerpoint/2010/main" val="3165578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search Presentation.potx" id="{56FA722C-F846-4CAB-B731-AD623A5E3E2F}" vid="{D64B6417-52F1-44C8-A69F-2D9066A046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Research presentation</Template>
  <TotalTime>0</TotalTime>
  <Words>247</Words>
  <Application>Microsoft Office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Franklin Gothic Book</vt:lpstr>
      <vt:lpstr>Segoe UI</vt:lpstr>
      <vt:lpstr>Office Theme</vt:lpstr>
      <vt:lpstr>Francy Fu, Jim Cloud, William Hibner, Patrick Yu</vt:lpstr>
      <vt:lpstr>Our Inspiration</vt:lpstr>
      <vt:lpstr>Data Source</vt:lpstr>
      <vt:lpstr>Data Munging</vt:lpstr>
      <vt:lpstr>Data Snapshot</vt:lpstr>
      <vt:lpstr>PowerPoint Presentation</vt:lpstr>
      <vt:lpstr>What Day of Week?</vt:lpstr>
      <vt:lpstr>Time of Day</vt:lpstr>
      <vt:lpstr>Locations with most injuries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2018-10-27T18:55:38Z</dcterms:created>
  <dcterms:modified xsi:type="dcterms:W3CDTF">2018-10-30T00:36:56Z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2018-08-20T21:31:52.5878850Z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